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607" r:id="rId2"/>
    <p:sldId id="641" r:id="rId3"/>
    <p:sldId id="642" r:id="rId4"/>
    <p:sldId id="643" r:id="rId5"/>
    <p:sldId id="608" r:id="rId6"/>
    <p:sldId id="610" r:id="rId7"/>
    <p:sldId id="611" r:id="rId8"/>
    <p:sldId id="651" r:id="rId9"/>
    <p:sldId id="612" r:id="rId10"/>
    <p:sldId id="613" r:id="rId11"/>
    <p:sldId id="614" r:id="rId12"/>
    <p:sldId id="615" r:id="rId13"/>
    <p:sldId id="616" r:id="rId14"/>
    <p:sldId id="644" r:id="rId15"/>
    <p:sldId id="645" r:id="rId16"/>
    <p:sldId id="646" r:id="rId17"/>
    <p:sldId id="617" r:id="rId18"/>
    <p:sldId id="618" r:id="rId19"/>
    <p:sldId id="619" r:id="rId20"/>
    <p:sldId id="620" r:id="rId21"/>
    <p:sldId id="621" r:id="rId22"/>
    <p:sldId id="622" r:id="rId23"/>
    <p:sldId id="647" r:id="rId24"/>
    <p:sldId id="623" r:id="rId25"/>
    <p:sldId id="624" r:id="rId26"/>
    <p:sldId id="625" r:id="rId27"/>
    <p:sldId id="626" r:id="rId28"/>
    <p:sldId id="627" r:id="rId29"/>
    <p:sldId id="648" r:id="rId30"/>
    <p:sldId id="628" r:id="rId31"/>
    <p:sldId id="629" r:id="rId32"/>
    <p:sldId id="630" r:id="rId33"/>
    <p:sldId id="649" r:id="rId34"/>
    <p:sldId id="631" r:id="rId35"/>
    <p:sldId id="632" r:id="rId36"/>
    <p:sldId id="633" r:id="rId37"/>
    <p:sldId id="634" r:id="rId38"/>
    <p:sldId id="635" r:id="rId39"/>
    <p:sldId id="636" r:id="rId40"/>
    <p:sldId id="609" r:id="rId41"/>
    <p:sldId id="650" r:id="rId42"/>
    <p:sldId id="637" r:id="rId43"/>
    <p:sldId id="63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B1B"/>
    <a:srgbClr val="0432FF"/>
    <a:srgbClr val="F62222"/>
    <a:srgbClr val="00FA00"/>
    <a:srgbClr val="17385F"/>
    <a:srgbClr val="BC2922"/>
    <a:srgbClr val="950F05"/>
    <a:srgbClr val="F85A5A"/>
    <a:srgbClr val="F51111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9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603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02</a:t>
            </a:r>
            <a:r>
              <a:rPr lang="zh-TW" altLang="en-US" dirty="0"/>
              <a:t>章　常見的演算法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7BAEFFA-4649-B444-A635-F452A91A20F7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8EC6104-6982-6A4E-B9CF-E3226E7AB6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解題策略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貪心法</a:t>
            </a:r>
            <a:r>
              <a:rPr lang="zh-TW" altLang="en-US" dirty="0"/>
              <a:t>（</a:t>
            </a:r>
            <a:r>
              <a:rPr lang="en" altLang="zh-TW" dirty="0"/>
              <a:t>Greedy Method</a:t>
            </a:r>
            <a:r>
              <a:rPr lang="zh-TW" altLang="en" dirty="0"/>
              <a:t>）</a:t>
            </a:r>
            <a:r>
              <a:rPr lang="zh-TW" altLang="en-US" dirty="0"/>
              <a:t>：選擇當下最有利的方式，來決定下一個步驟該怎麼做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AF67A4C6-B69F-A945-A7FD-50CF5995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48" y="4234924"/>
            <a:ext cx="6324600" cy="24344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1800938-58D6-FC44-AA18-0C3E36E9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6" y="2667000"/>
            <a:ext cx="2496932" cy="18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7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4F09D2D-F676-BD43-9868-901AE9D3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78013"/>
            <a:ext cx="6981160" cy="26748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sz="2800" dirty="0"/>
              <a:t>只考慮當前最佳情況（如目前最短），</a:t>
            </a:r>
            <a:r>
              <a:rPr lang="zh-TW" altLang="en-US" sz="2800" dirty="0">
                <a:solidFill>
                  <a:srgbClr val="FF0000"/>
                </a:solidFill>
              </a:rPr>
              <a:t>有時候並沒有</a:t>
            </a:r>
            <a:r>
              <a:rPr lang="zh-TW" altLang="en-US" sz="2800" dirty="0"/>
              <a:t>辦法達成全局最佳解（如總路徑最短）</a:t>
            </a:r>
          </a:p>
          <a:p>
            <a:endParaRPr kumimoji="1"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E9F7DBA3-AA87-9D4C-A9EE-66969BC42248}"/>
              </a:ext>
            </a:extLst>
          </p:cNvPr>
          <p:cNvGrpSpPr/>
          <p:nvPr/>
        </p:nvGrpSpPr>
        <p:grpSpPr>
          <a:xfrm>
            <a:off x="25400" y="2313426"/>
            <a:ext cx="1130438" cy="881430"/>
            <a:chOff x="25400" y="2313426"/>
            <a:chExt cx="1130438" cy="881430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B2BA407F-2B2F-5642-B81D-B989F4EE1FC3}"/>
                </a:ext>
              </a:extLst>
            </p:cNvPr>
            <p:cNvSpPr txBox="1"/>
            <p:nvPr/>
          </p:nvSpPr>
          <p:spPr>
            <a:xfrm>
              <a:off x="25400" y="2313426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</a:rPr>
                <a:t>將</a:t>
              </a:r>
              <a:r>
                <a:rPr kumimoji="1" lang="en-US" altLang="zh-TW" dirty="0">
                  <a:solidFill>
                    <a:srgbClr val="FF0000"/>
                  </a:solidFill>
                </a:rPr>
                <a:t>2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改為</a:t>
              </a:r>
              <a:r>
                <a:rPr kumimoji="1" lang="en-US" altLang="zh-TW" dirty="0">
                  <a:solidFill>
                    <a:srgbClr val="FF0000"/>
                  </a:solidFill>
                </a:rPr>
                <a:t>5</a:t>
              </a:r>
              <a:endParaRPr kumimoji="1"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xmlns="" id="{E22712B4-8EFA-A444-B39B-5C491B2A118F}"/>
                </a:ext>
              </a:extLst>
            </p:cNvPr>
            <p:cNvCxnSpPr>
              <a:cxnSpLocks/>
            </p:cNvCxnSpPr>
            <p:nvPr/>
          </p:nvCxnSpPr>
          <p:spPr>
            <a:xfrm>
              <a:off x="389409" y="2682758"/>
              <a:ext cx="296391" cy="5120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xmlns="" id="{864A688A-C2C9-6443-B8FD-AA04604C3A77}"/>
              </a:ext>
            </a:extLst>
          </p:cNvPr>
          <p:cNvGrpSpPr/>
          <p:nvPr/>
        </p:nvGrpSpPr>
        <p:grpSpPr>
          <a:xfrm>
            <a:off x="1155838" y="4015456"/>
            <a:ext cx="6705600" cy="2479396"/>
            <a:chOff x="1155838" y="4015456"/>
            <a:chExt cx="6705600" cy="247939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8FF6777D-6F3D-F148-93B5-7313BE70A965}"/>
                </a:ext>
              </a:extLst>
            </p:cNvPr>
            <p:cNvSpPr/>
            <p:nvPr/>
          </p:nvSpPr>
          <p:spPr>
            <a:xfrm>
              <a:off x="1155838" y="6125520"/>
              <a:ext cx="67056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Helvetica" pitchFamily="2" charset="0"/>
                </a:rPr>
                <a:t>真正的最短路徑應該是「入口</a:t>
              </a:r>
              <a:r>
                <a:rPr lang="en-US" altLang="zh-TW" dirty="0">
                  <a:solidFill>
                    <a:srgbClr val="FF0000"/>
                  </a:solidFill>
                  <a:latin typeface="Helvetica" pitchFamily="2" charset="0"/>
                  <a:sym typeface="Wingdings" pitchFamily="2" charset="2"/>
                </a:rPr>
                <a:t></a:t>
              </a:r>
              <a:r>
                <a:rPr lang="zh-TW" altLang="en-US" dirty="0">
                  <a:solidFill>
                    <a:srgbClr val="FF0000"/>
                  </a:solidFill>
                  <a:latin typeface="Helvetica" pitchFamily="2" charset="0"/>
                </a:rPr>
                <a:t>企鵝館</a:t>
              </a:r>
              <a:r>
                <a:rPr lang="en-US" altLang="zh-TW" dirty="0">
                  <a:solidFill>
                    <a:srgbClr val="FF0000"/>
                  </a:solidFill>
                  <a:latin typeface="Helvetica" pitchFamily="2" charset="0"/>
                  <a:sym typeface="Wingdings" pitchFamily="2" charset="2"/>
                </a:rPr>
                <a:t></a:t>
              </a:r>
              <a:r>
                <a:rPr lang="zh-TW" altLang="en-US" dirty="0">
                  <a:solidFill>
                    <a:srgbClr val="FF0000"/>
                  </a:solidFill>
                  <a:latin typeface="Helvetica" pitchFamily="2" charset="0"/>
                </a:rPr>
                <a:t>狐狸館」，長度是</a:t>
              </a:r>
              <a:r>
                <a:rPr lang="en-US" altLang="zh-TW" dirty="0">
                  <a:solidFill>
                    <a:srgbClr val="FF0000"/>
                  </a:solidFill>
                  <a:latin typeface="Times" pitchFamily="2" charset="0"/>
                </a:rPr>
                <a:t>7</a:t>
              </a:r>
              <a:r>
                <a:rPr lang="zh-TW" altLang="en-US" dirty="0">
                  <a:solidFill>
                    <a:srgbClr val="FF0000"/>
                  </a:solidFill>
                  <a:latin typeface="Helvetica" pitchFamily="2" charset="0"/>
                </a:rPr>
                <a:t>。</a:t>
              </a:r>
              <a:endParaRPr lang="zh-TW" altLang="en-US" dirty="0">
                <a:solidFill>
                  <a:srgbClr val="FF0000"/>
                </a:solidFill>
                <a:effectLst/>
                <a:latin typeface="Helvetica" pitchFamily="2" charset="0"/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xmlns="" id="{8108A534-9986-184F-857B-F2FA62779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3800" y="4015456"/>
              <a:ext cx="838200" cy="20043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72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解題策略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分治法</a:t>
            </a:r>
            <a:r>
              <a:rPr lang="zh-TW" altLang="en-US" dirty="0"/>
              <a:t>（</a:t>
            </a:r>
            <a:r>
              <a:rPr lang="en" altLang="zh-TW" dirty="0"/>
              <a:t>Divide and Conquer</a:t>
            </a:r>
            <a:r>
              <a:rPr lang="zh-TW" altLang="en" dirty="0"/>
              <a:t>）</a:t>
            </a:r>
            <a:r>
              <a:rPr lang="zh-TW" altLang="en-US" dirty="0"/>
              <a:t>又稱各個擊破法，也就是將問題拆解成一個個的小問題，各個擊破後，再將這些小問題的解答合併與統整，變成原問題的答案。</a:t>
            </a:r>
          </a:p>
          <a:p>
            <a:r>
              <a:rPr lang="zh-TW" altLang="en-US" dirty="0"/>
              <a:t>初次學習游泳時，教練經常把游泳的姿勢分成</a:t>
            </a:r>
            <a:endParaRPr lang="en-US" altLang="zh-TW" dirty="0"/>
          </a:p>
          <a:p>
            <a:pPr lvl="1" algn="l"/>
            <a:r>
              <a:rPr lang="zh-TW" altLang="en-US" dirty="0"/>
              <a:t>手部划水動作</a:t>
            </a:r>
            <a:endParaRPr lang="en-US" altLang="zh-TW" dirty="0"/>
          </a:p>
          <a:p>
            <a:pPr lvl="1" algn="l"/>
            <a:r>
              <a:rPr lang="zh-TW" altLang="en-US" dirty="0"/>
              <a:t>腳部踢水動作</a:t>
            </a:r>
            <a:endParaRPr lang="en-US" altLang="zh-TW" dirty="0"/>
          </a:p>
          <a:p>
            <a:pPr lvl="1" algn="l"/>
            <a:r>
              <a:rPr lang="zh-TW" altLang="en-US" dirty="0"/>
              <a:t>頭部換氣動作</a:t>
            </a:r>
            <a:endParaRPr lang="en-US" altLang="zh-TW" dirty="0"/>
          </a:p>
          <a:p>
            <a:r>
              <a:rPr lang="zh-TW" altLang="en-US" dirty="0"/>
              <a:t>我們會分別練習這三個部位的姿勢，熟練之後再組合成完整的游泳姿勢。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106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分治法範例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415244"/>
            <a:ext cx="4645152" cy="4824536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分</a:t>
            </a:r>
            <a:r>
              <a:rPr lang="zh-TW" altLang="en-US" dirty="0"/>
              <a:t>（</a:t>
            </a:r>
            <a:r>
              <a:rPr lang="en" altLang="zh-TW" dirty="0"/>
              <a:t>Divide</a:t>
            </a:r>
            <a:r>
              <a:rPr lang="zh-TW" altLang="en" dirty="0"/>
              <a:t>）</a:t>
            </a:r>
            <a:r>
              <a:rPr kumimoji="1" lang="zh-TW" altLang="en-US" dirty="0"/>
              <a:t>：</a:t>
            </a:r>
            <a:r>
              <a:rPr lang="zh-TW" altLang="en-US" dirty="0"/>
              <a:t>將數列</a:t>
            </a:r>
            <a:r>
              <a:rPr lang="en-US" altLang="zh-TW" dirty="0"/>
              <a:t>&lt;4, 1, 3, 2&gt;</a:t>
            </a:r>
            <a:r>
              <a:rPr lang="zh-TW" altLang="en-US" dirty="0"/>
              <a:t>分割為數列</a:t>
            </a:r>
            <a:r>
              <a:rPr lang="en-US" altLang="zh-TW" dirty="0"/>
              <a:t>&lt;4, 1&gt;</a:t>
            </a:r>
            <a:r>
              <a:rPr lang="zh-TW" altLang="en-US" dirty="0"/>
              <a:t>及</a:t>
            </a:r>
            <a:r>
              <a:rPr lang="en-US" altLang="zh-TW" dirty="0"/>
              <a:t>&lt;3, 2&gt;</a:t>
            </a:r>
            <a:r>
              <a:rPr lang="zh-TW" altLang="en-US" dirty="0"/>
              <a:t>，再進行下一次的分</a:t>
            </a:r>
            <a:r>
              <a:rPr lang="zh-TW" altLang="en" dirty="0"/>
              <a:t>，</a:t>
            </a:r>
            <a:r>
              <a:rPr lang="zh-TW" altLang="en-US" dirty="0"/>
              <a:t>直到數列不能再分割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治</a:t>
            </a:r>
            <a:r>
              <a:rPr lang="zh-TW" altLang="en-US" dirty="0"/>
              <a:t>（</a:t>
            </a:r>
            <a:r>
              <a:rPr lang="en" altLang="zh-TW" dirty="0"/>
              <a:t>Conquer</a:t>
            </a:r>
            <a:r>
              <a:rPr lang="zh-TW" altLang="en" dirty="0"/>
              <a:t>）</a:t>
            </a:r>
            <a:r>
              <a:rPr lang="zh-TW" altLang="en-US" dirty="0"/>
              <a:t>：將分割的數列兩兩合併，並將數字按大小排序，直到所有分割的數列合併為一，且排序完畢為止。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441B7BE-7B33-BD4B-B2F7-CD4D4F22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14" y="1813756"/>
            <a:ext cx="3883386" cy="40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0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6E5A1B9C-59AD-D943-B813-9726C3E4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八皇后問題</a:t>
            </a:r>
            <a:r>
              <a:rPr kumimoji="1" lang="en-US" altLang="zh-TW" dirty="0"/>
              <a:t>(1/2)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521FAC0-6E19-5E4C-A07E-2B5BDA57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319719"/>
            <a:ext cx="5562600" cy="5562600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xmlns="" id="{3AD6B0A8-2324-E14C-8AE7-D557C7B5B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561067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C8FE4EA-A361-3F4E-8EAB-EDC133696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217991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xmlns="" id="{B9B68747-4905-7D41-8C2F-25C65B58F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248400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無解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xmlns="" id="{28CDD6D3-6305-CD47-925B-2F973D834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56524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xmlns="" id="{979A03A5-AFFC-2843-95F8-CA73D2ADB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130" y="6433591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無解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xmlns="" id="{DE53A29E-16E4-3445-B953-05099D965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282" y="6094511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xmlns="" id="{26A4C224-4906-344D-A5B5-A4FAB6B51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970" y="5786734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xmlns="" id="{59025918-709B-B947-8872-B19F960F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8812" y="6402288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BB0CEE37-5465-6847-AD71-B7DE7A7E6C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4F91C3-2395-9A45-B0BF-FE75CD6D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八皇后問題</a:t>
            </a:r>
            <a:r>
              <a:rPr kumimoji="1" lang="en-US" altLang="zh-TW" dirty="0"/>
              <a:t>(2/2)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6580B89-3321-8044-A7AC-6AE69BC36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36144"/>
            <a:ext cx="8542506" cy="4433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7">
                <a:extLst>
                  <a:ext uri="{FF2B5EF4-FFF2-40B4-BE49-F238E27FC236}">
                    <a16:creationId xmlns:a16="http://schemas.microsoft.com/office/drawing/2014/main" xmlns="" id="{D35B39D6-CFDC-BE4F-A344-459C607769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3600" y="3200400"/>
                <a:ext cx="4837735" cy="361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zh-TW" altLang="zh-TW" b="0" dirty="0">
                    <a:solidFill>
                      <a:srgbClr val="EB1B1B"/>
                    </a:solidFill>
                  </a:rPr>
                  <a:t>所有皇后的</a:t>
                </a:r>
                <a:r>
                  <a:rPr lang="en-US" altLang="zh-TW" b="0" dirty="0">
                    <a:solidFill>
                      <a:srgbClr val="EB1B1B"/>
                    </a:solidFill>
                  </a:rPr>
                  <a:t>Y</a:t>
                </a:r>
                <a:r>
                  <a:rPr lang="zh-TW" altLang="zh-TW" b="0" dirty="0">
                    <a:solidFill>
                      <a:srgbClr val="EB1B1B"/>
                    </a:solidFill>
                  </a:rPr>
                  <a:t>座標不相同，即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b="0" dirty="0">
                    <a:solidFill>
                      <a:srgbClr val="EB1B1B"/>
                    </a:solidFill>
                  </a:rPr>
                  <a:t> </a:t>
                </a:r>
                <a:r>
                  <a:rPr lang="zh-TW" altLang="zh-TW" b="0" dirty="0">
                    <a:solidFill>
                      <a:srgbClr val="EB1B1B"/>
                    </a:solidFill>
                  </a:rPr>
                  <a:t>（如果</a:t>
                </a:r>
                <a14:m>
                  <m:oMath xmlns:m="http://schemas.openxmlformats.org/officeDocument/2006/math"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TW" altLang="zh-TW" b="0" dirty="0">
                    <a:solidFill>
                      <a:srgbClr val="EB1B1B"/>
                    </a:solidFill>
                  </a:rPr>
                  <a:t>）</a:t>
                </a:r>
                <a:r>
                  <a:rPr lang="zh-TW" altLang="zh-TW" sz="1400" b="0" dirty="0">
                    <a:solidFill>
                      <a:srgbClr val="EB1B1B"/>
                    </a:solidFill>
                    <a:effectLst/>
                  </a:rPr>
                  <a:t> </a:t>
                </a:r>
                <a:endParaRPr lang="en-US" altLang="zh-TW" sz="1400" b="0" dirty="0">
                  <a:solidFill>
                    <a:srgbClr val="EB1B1B"/>
                  </a:solidFill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4" name="Text Box 17">
                <a:extLst>
                  <a:ext uri="{FF2B5EF4-FFF2-40B4-BE49-F238E27FC236}">
                    <a16:creationId xmlns:a16="http://schemas.microsoft.com/office/drawing/2014/main" id="{D35B39D6-CFDC-BE4F-A344-459C60776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200400"/>
                <a:ext cx="4837735" cy="361830"/>
              </a:xfrm>
              <a:prstGeom prst="rect">
                <a:avLst/>
              </a:prstGeom>
              <a:blipFill>
                <a:blip r:embed="rId3"/>
                <a:stretch>
                  <a:fillRect l="-787" t="-7143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58C6882-BD73-6842-9B6F-CBFD9F40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269255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7">
                <a:extLst>
                  <a:ext uri="{FF2B5EF4-FFF2-40B4-BE49-F238E27FC236}">
                    <a16:creationId xmlns:a16="http://schemas.microsoft.com/office/drawing/2014/main" xmlns="" id="{02BDDC77-8BE9-654D-A844-4F07D13FC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3600" y="3562230"/>
                <a:ext cx="6093976" cy="361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zh-TW" altLang="zh-TW" b="0" dirty="0">
                    <a:solidFill>
                      <a:srgbClr val="EB1B1B"/>
                    </a:solidFill>
                  </a:rPr>
                  <a:t>所有皇后不在同一對角線上，即</a:t>
                </a:r>
                <a14:m>
                  <m:oMath xmlns:m="http://schemas.openxmlformats.org/officeDocument/2006/math">
                    <m:r>
                      <a:rPr lang="en-US" altLang="zh-TW" b="0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|≠|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b="0" dirty="0">
                    <a:solidFill>
                      <a:srgbClr val="EB1B1B"/>
                    </a:solidFill>
                  </a:rPr>
                  <a:t> </a:t>
                </a:r>
                <a:r>
                  <a:rPr lang="zh-TW" altLang="zh-TW" b="0" dirty="0">
                    <a:solidFill>
                      <a:srgbClr val="EB1B1B"/>
                    </a:solidFill>
                  </a:rPr>
                  <a:t>（如果</a:t>
                </a:r>
                <a14:m>
                  <m:oMath xmlns:m="http://schemas.openxmlformats.org/officeDocument/2006/math"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TW" altLang="zh-TW" b="0" dirty="0">
                    <a:solidFill>
                      <a:srgbClr val="EB1B1B"/>
                    </a:solidFill>
                  </a:rPr>
                  <a:t>）</a:t>
                </a:r>
                <a:r>
                  <a:rPr lang="zh-TW" altLang="zh-TW" sz="1400" b="0" dirty="0">
                    <a:solidFill>
                      <a:srgbClr val="EB1B1B"/>
                    </a:solidFill>
                    <a:effectLst/>
                  </a:rPr>
                  <a:t> </a:t>
                </a:r>
                <a:endParaRPr lang="en-US" altLang="zh-TW" sz="1400" b="0" dirty="0">
                  <a:solidFill>
                    <a:srgbClr val="EB1B1B"/>
                  </a:solidFill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6" name="Text Box 17">
                <a:extLst>
                  <a:ext uri="{FF2B5EF4-FFF2-40B4-BE49-F238E27FC236}">
                    <a16:creationId xmlns:a16="http://schemas.microsoft.com/office/drawing/2014/main" id="{02BDDC77-8BE9-654D-A844-4F07D13F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562230"/>
                <a:ext cx="6093976" cy="361830"/>
              </a:xfrm>
              <a:prstGeom prst="rect">
                <a:avLst/>
              </a:prstGeom>
              <a:blipFill>
                <a:blip r:embed="rId4"/>
                <a:stretch>
                  <a:fillRect l="-625" t="-3333"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17">
            <a:extLst>
              <a:ext uri="{FF2B5EF4-FFF2-40B4-BE49-F238E27FC236}">
                <a16:creationId xmlns:a16="http://schemas.microsoft.com/office/drawing/2014/main" xmlns="" id="{4CF21084-0A4B-864B-AAAF-BAD1D5E13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613" y="51054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b="0" dirty="0">
                <a:solidFill>
                  <a:srgbClr val="CC0000"/>
                </a:solidFill>
                <a:ea typeface="標楷體" panose="02010601000101010101" pitchFamily="2" charset="-120"/>
              </a:rPr>
              <a:t>是</a:t>
            </a:r>
            <a:endParaRPr lang="en-US" altLang="zh-TW" sz="1400" b="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xmlns="" id="{459D90B0-5771-8748-A685-73C8D642C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0853" y="5342369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b="0" dirty="0">
                <a:solidFill>
                  <a:srgbClr val="CC0000"/>
                </a:solidFill>
                <a:ea typeface="標楷體" panose="02010601000101010101" pitchFamily="2" charset="-120"/>
              </a:rPr>
              <a:t>是</a:t>
            </a:r>
            <a:endParaRPr lang="en-US" altLang="zh-TW" sz="1400" b="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7F8E948F-2472-7D45-AC1F-B1159443D2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251CBC8-6DBE-284C-A8DC-E395310C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</a:t>
            </a:r>
            <a:r>
              <a:rPr lang="zh-TW" altLang="en-US" dirty="0"/>
              <a:t>　常用的演算法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35AF31D-BAF6-0944-9656-1B7E46231EF5}"/>
              </a:ext>
            </a:extLst>
          </p:cNvPr>
          <p:cNvSpPr/>
          <p:nvPr/>
        </p:nvSpPr>
        <p:spPr>
          <a:xfrm>
            <a:off x="8578334" y="1862455"/>
            <a:ext cx="369332" cy="426720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TW" sz="1200" dirty="0">
                <a:latin typeface="Helvetica" pitchFamily="2" charset="0"/>
              </a:rPr>
              <a:t>1 </a:t>
            </a:r>
            <a:r>
              <a:rPr lang="zh-TW" altLang="en-US" sz="1200" dirty="0">
                <a:latin typeface="Helvetica" pitchFamily="2" charset="0"/>
              </a:rPr>
              <a:t>網路流行用語「</a:t>
            </a:r>
            <a:r>
              <a:rPr lang="en" altLang="zh-TW" sz="1200" dirty="0">
                <a:latin typeface="Helvetica" pitchFamily="2" charset="0"/>
              </a:rPr>
              <a:t>C </a:t>
            </a:r>
            <a:r>
              <a:rPr lang="zh-TW" altLang="en-US" sz="1200" dirty="0">
                <a:latin typeface="Helvetica" pitchFamily="2" charset="0"/>
              </a:rPr>
              <a:t>位」是指</a:t>
            </a:r>
            <a:r>
              <a:rPr lang="en" altLang="zh-TW" sz="1200" dirty="0">
                <a:latin typeface="Helvetica" pitchFamily="2" charset="0"/>
              </a:rPr>
              <a:t>Center</a:t>
            </a:r>
            <a:r>
              <a:rPr lang="zh-TW" altLang="en" sz="1200" dirty="0">
                <a:latin typeface="Helvetica" pitchFamily="2" charset="0"/>
              </a:rPr>
              <a:t>、</a:t>
            </a:r>
            <a:r>
              <a:rPr lang="zh-TW" altLang="en-US" sz="1200" dirty="0">
                <a:latin typeface="Helvetica" pitchFamily="2" charset="0"/>
              </a:rPr>
              <a:t>中間、核心位置的意思。</a:t>
            </a:r>
            <a:endParaRPr lang="zh-TW" altLang="en-US" sz="1200" dirty="0">
              <a:effectLst/>
              <a:latin typeface="Helvetic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4EA09DF-C873-C544-8A12-618161E9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76775"/>
            <a:ext cx="6392923" cy="5438560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xmlns="" id="{45C810AB-5395-5C40-8BBF-348834ED7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618" y="4881529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C1C0E772-C64C-2B4D-9131-1216B20F5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894" y="6384437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xmlns="" id="{69A93A9E-FC1D-7249-93CF-32A584C75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618" y="5105568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xmlns="" id="{AF4F819B-1D79-2841-B2F7-6A725EBFF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6335"/>
            <a:ext cx="5724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1200" b="0" dirty="0">
                <a:solidFill>
                  <a:srgbClr val="CC0000"/>
                </a:solidFill>
                <a:ea typeface="標楷體" panose="02010601000101010101" pitchFamily="2" charset="-120"/>
              </a:rPr>
              <a:t>有理，這樣每年都是相同的人坐在</a:t>
            </a:r>
            <a:r>
              <a:rPr lang="en-US" altLang="zh-TW" sz="1200" b="0" dirty="0">
                <a:solidFill>
                  <a:srgbClr val="CC0000"/>
                </a:solidFill>
                <a:ea typeface="標楷體" panose="02010601000101010101" pitchFamily="2" charset="-120"/>
              </a:rPr>
              <a:t>C</a:t>
            </a:r>
            <a:r>
              <a:rPr lang="zh-TW" altLang="en-US" sz="1200" b="0" dirty="0">
                <a:solidFill>
                  <a:srgbClr val="CC0000"/>
                </a:solidFill>
                <a:ea typeface="標楷體" panose="02010601000101010101" pitchFamily="2" charset="-120"/>
              </a:rPr>
              <a:t>位。</a:t>
            </a:r>
            <a:endParaRPr lang="en-US" altLang="zh-TW" sz="1200" b="0" dirty="0">
              <a:solidFill>
                <a:srgbClr val="CC0000"/>
              </a:solidFill>
              <a:ea typeface="標楷體" panose="02010601000101010101" pitchFamily="2" charset="-120"/>
            </a:endParaRPr>
          </a:p>
          <a:p>
            <a:r>
              <a:rPr lang="zh-TW" altLang="en-US" sz="1200" b="0" dirty="0">
                <a:solidFill>
                  <a:srgbClr val="CC0000"/>
                </a:solidFill>
                <a:ea typeface="標楷體" panose="02010601000101010101" pitchFamily="2" charset="-120"/>
              </a:rPr>
              <a:t>提示：採上述的排序法再結合每年輪流法。或抽籤，即隨機法。或先到先搶位法。</a:t>
            </a:r>
            <a:endParaRPr lang="en-US" altLang="zh-TW" sz="1200" b="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3B0ABDBD-05D7-0E49-B83C-54B04C30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2-2</a:t>
            </a:r>
            <a:r>
              <a:rPr lang="zh-TW" altLang="en-US" dirty="0"/>
              <a:t>　常用的演算法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氣泡排序法</a:t>
            </a:r>
            <a:r>
              <a:rPr lang="zh-TW" altLang="en-US" dirty="0"/>
              <a:t>（</a:t>
            </a:r>
            <a:r>
              <a:rPr lang="en" altLang="zh-TW" dirty="0"/>
              <a:t>Bubble Sort</a:t>
            </a:r>
            <a:r>
              <a:rPr lang="zh-TW" altLang="en" dirty="0"/>
              <a:t>）</a:t>
            </a:r>
            <a:r>
              <a:rPr lang="zh-TW" altLang="en-US" dirty="0"/>
              <a:t>是透過數個回合的「鄰近數字比較與交換」來排序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AC1C768-3D6A-E343-8329-E691174A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48" y="2514600"/>
            <a:ext cx="7162800" cy="39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2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xmlns="" id="{793ECBD5-CB99-3943-8F77-327FA7CF85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5543" y="1412875"/>
            <a:ext cx="7067864" cy="48244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氣泡排序法的例子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98EB07DF-E848-6C48-8B66-63C5FD5AEEDB}"/>
              </a:ext>
            </a:extLst>
          </p:cNvPr>
          <p:cNvSpPr txBox="1"/>
          <p:nvPr/>
        </p:nvSpPr>
        <p:spPr>
          <a:xfrm>
            <a:off x="152400" y="6206808"/>
            <a:ext cx="2895600" cy="60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考慮陣列的索引值常從</a:t>
            </a:r>
            <a:r>
              <a:rPr kumimoji="1" lang="en-US" altLang="zh-TW" sz="1600" dirty="0">
                <a:solidFill>
                  <a:srgbClr val="FF0000"/>
                </a:solidFill>
              </a:rPr>
              <a:t>0</a:t>
            </a:r>
            <a:r>
              <a:rPr kumimoji="1" lang="zh-TW" altLang="en-US" sz="1600" dirty="0">
                <a:solidFill>
                  <a:srgbClr val="FF0000"/>
                </a:solidFill>
              </a:rPr>
              <a:t>開始，這裡從第</a:t>
            </a:r>
            <a:r>
              <a:rPr kumimoji="1" lang="en-US" altLang="zh-TW" sz="1600" dirty="0">
                <a:solidFill>
                  <a:srgbClr val="FF0000"/>
                </a:solidFill>
              </a:rPr>
              <a:t>0</a:t>
            </a:r>
            <a:r>
              <a:rPr kumimoji="1" lang="zh-TW" altLang="en-US" sz="1600" dirty="0">
                <a:solidFill>
                  <a:srgbClr val="FF0000"/>
                </a:solidFill>
              </a:rPr>
              <a:t>回合算起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xmlns="" id="{725BA709-66C0-0B47-B4B0-5EAAC95DD306}"/>
              </a:ext>
            </a:extLst>
          </p:cNvPr>
          <p:cNvCxnSpPr>
            <a:cxnSpLocks/>
          </p:cNvCxnSpPr>
          <p:nvPr/>
        </p:nvCxnSpPr>
        <p:spPr>
          <a:xfrm flipV="1">
            <a:off x="612648" y="3454062"/>
            <a:ext cx="606552" cy="2752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90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氣泡排序法的例子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4543E600-38F5-9742-A16B-EB4C19652E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6886" y="1412875"/>
            <a:ext cx="800517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7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3E6B4C0-0099-2247-B80A-86093659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解決問題的運算思維</a:t>
            </a:r>
            <a:r>
              <a:rPr kumimoji="1" lang="en-US" altLang="zh-TW" dirty="0"/>
              <a:t>(1/3)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07AB7BE-A006-1442-AB2F-CF3ADCD2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60674"/>
            <a:ext cx="5641576" cy="53973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CCB5A67-96FB-5246-8A40-B0F1EE47F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9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氣泡排序法的例子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480315B6-3433-624F-9C9E-3F731C7F668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670" y="1412875"/>
            <a:ext cx="800760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氣泡排序法的例子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2AB09EC2-B084-F240-B83F-DCF23E4756D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27716" y="1412875"/>
            <a:ext cx="692351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氣泡排序法的流程圖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77113E6B-8777-F143-A447-02F45739693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55641" y="1412875"/>
            <a:ext cx="546766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35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97313D8-96DA-2340-8B38-716742A9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D85A668-9FD3-ED42-81F9-F0FEC31F6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8" y="1371600"/>
            <a:ext cx="8153400" cy="47588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86B06A7-EA77-6B48-BEEC-07C84519B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" y="1371600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6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選擇排序法</a:t>
            </a:r>
            <a:r>
              <a:rPr lang="zh-TW" altLang="en-US" dirty="0"/>
              <a:t>（</a:t>
            </a:r>
            <a:r>
              <a:rPr lang="en" altLang="zh-TW" dirty="0"/>
              <a:t>Selection Sort</a:t>
            </a:r>
            <a:r>
              <a:rPr lang="zh-TW" altLang="en" dirty="0"/>
              <a:t>）</a:t>
            </a:r>
            <a:r>
              <a:rPr lang="zh-TW" altLang="en-US" dirty="0"/>
              <a:t>每一回合都選出剩下的數字中最大的一個，將它排在對應的位置（最大的排在最前面，第二大的排在第二個，以此類推）</a:t>
            </a:r>
            <a:endParaRPr lang="en-US" altLang="zh-TW" dirty="0"/>
          </a:p>
          <a:p>
            <a:r>
              <a:rPr lang="zh-TW" altLang="en-US" dirty="0"/>
              <a:t>若要排序</a:t>
            </a:r>
            <a:r>
              <a:rPr lang="en" altLang="zh-TW" dirty="0"/>
              <a:t>N</a:t>
            </a:r>
            <a:r>
              <a:rPr lang="zh-TW" altLang="en-US" dirty="0"/>
              <a:t>個數字，需要</a:t>
            </a:r>
            <a:r>
              <a:rPr lang="en" altLang="zh-TW" dirty="0"/>
              <a:t>N</a:t>
            </a:r>
            <a:r>
              <a:rPr lang="zh-TW" altLang="en-US" dirty="0"/>
              <a:t>個回合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C4A935E-CD6A-A949-9B5C-ECE922B1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48" y="4191000"/>
            <a:ext cx="6400800" cy="231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70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選擇排序法的例子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156EEC89-EE23-FB4C-BEF4-93944DCE20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627480" y="1412875"/>
            <a:ext cx="412398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6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選擇排序法的流程圖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D9C15DB6-D231-144B-A53A-DEAB2600D29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83203" y="1412875"/>
            <a:ext cx="6612544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4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循序搜尋法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循序搜尋法</a:t>
            </a:r>
            <a:r>
              <a:rPr lang="zh-TW" altLang="en-US" dirty="0"/>
              <a:t>（</a:t>
            </a:r>
            <a:r>
              <a:rPr lang="en" altLang="zh-TW" dirty="0"/>
              <a:t>Sequential Search</a:t>
            </a:r>
            <a:r>
              <a:rPr lang="zh-TW" altLang="en" dirty="0"/>
              <a:t>）</a:t>
            </a:r>
            <a:r>
              <a:rPr lang="zh-TW" altLang="en-US" dirty="0"/>
              <a:t>從數列的頭走到數列的尾，逐一檢查每一個元素，直到找到目標數值或是檢查完所有數值（目標數值不在數列當中）為止</a:t>
            </a:r>
          </a:p>
          <a:p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1044D6A-193F-D14C-9F02-45F66920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27849"/>
            <a:ext cx="6400800" cy="33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24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循序搜尋法的流程圖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BE4C8C1-9FD0-4640-B65F-EDD9488CB376}"/>
              </a:ext>
            </a:extLst>
          </p:cNvPr>
          <p:cNvSpPr/>
          <p:nvPr/>
        </p:nvSpPr>
        <p:spPr>
          <a:xfrm>
            <a:off x="457200" y="6484769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Helvetica" pitchFamily="2" charset="0"/>
              </a:rPr>
              <a:t>當範圍很大時，這種猜測方式會非常沒有效率。</a:t>
            </a:r>
            <a:endParaRPr lang="zh-TW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DBF73731-7FC7-184C-817A-E56E12FDE10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73200" y="1412875"/>
            <a:ext cx="643255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66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AFC977-B010-4B4E-A288-1458DC3E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4E1E97C-F29A-CF4A-9B45-9DDC040A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21" y="2133600"/>
            <a:ext cx="8382000" cy="300424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AF7E0DE-987A-8B48-9DC8-DB1E7ECF5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4F81815-F787-F74F-A83B-B7E15EF9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解決問題的運算思維</a:t>
            </a:r>
            <a:r>
              <a:rPr kumimoji="1" lang="en-US" altLang="zh-TW" dirty="0"/>
              <a:t>(2/3)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B7AAC54-DEBE-F94F-93FA-8510D804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8276"/>
            <a:ext cx="9144000" cy="244144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54D1DD8-4FC6-EA45-8D76-98AF25E8B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1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二分搜尋法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二分搜尋法</a:t>
            </a:r>
            <a:r>
              <a:rPr lang="zh-TW" altLang="en-US" dirty="0"/>
              <a:t>（</a:t>
            </a:r>
            <a:r>
              <a:rPr lang="en" altLang="zh-TW" dirty="0"/>
              <a:t>Binary Search</a:t>
            </a:r>
            <a:r>
              <a:rPr lang="zh-TW" altLang="en" dirty="0"/>
              <a:t>）</a:t>
            </a:r>
            <a:r>
              <a:rPr lang="zh-TW" altLang="en-US" dirty="0"/>
              <a:t>是指從已經排序好的數列中進行搜尋</a:t>
            </a:r>
            <a:endParaRPr lang="en-US" altLang="zh-TW" dirty="0"/>
          </a:p>
          <a:p>
            <a:r>
              <a:rPr lang="zh-TW" altLang="en-US" dirty="0"/>
              <a:t>每次都淘汰一半的數字，從剩下的數字中尋找目標值，這個過程會不斷重複，直到找到目標數值或是檢查過數列中所有的數字為止。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689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二分搜尋法的例子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C7BA8530-24C3-F647-9818-707D4A1BE7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90912" y="1412875"/>
            <a:ext cx="419712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50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二分搜尋法的流程圖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211FE821-042D-5E45-81DE-991FDB4AE74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64284" y="1412875"/>
            <a:ext cx="705038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2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D433921-E787-D44E-B4D2-33741C79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BA23D454-05F5-AA4D-A467-FE7212B2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4" y="1981200"/>
            <a:ext cx="8382000" cy="330839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CD4917A-86C6-394C-B07B-3FC3AB90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遞迴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遞迴</a:t>
            </a:r>
            <a:r>
              <a:rPr lang="zh-TW" altLang="en-US" dirty="0"/>
              <a:t>（</a:t>
            </a:r>
            <a:r>
              <a:rPr lang="en" altLang="zh-TW" dirty="0"/>
              <a:t>Recursion</a:t>
            </a:r>
            <a:r>
              <a:rPr lang="zh-TW" altLang="en" dirty="0"/>
              <a:t>）</a:t>
            </a:r>
            <a:r>
              <a:rPr lang="zh-TW" altLang="en-US" dirty="0"/>
              <a:t>是將待解的問題轉化成一個相同類型的子問題，該子問題的解決方法仍與原問題的解法相同，通常這個過程會重複數次</a:t>
            </a:r>
          </a:p>
          <a:p>
            <a:pPr lvl="1"/>
            <a:r>
              <a:rPr lang="zh-TW" altLang="en-US" dirty="0"/>
              <a:t>每次的遞迴都會縮小問題的範圍</a:t>
            </a:r>
          </a:p>
          <a:p>
            <a:pPr lvl="1"/>
            <a:r>
              <a:rPr lang="zh-TW" altLang="en-US" dirty="0"/>
              <a:t>必須有終止遞迴條件，否則會無止境地遞迴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C79E746-B453-784F-AE3A-A9FA35FA4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14275"/>
            <a:ext cx="3900846" cy="19449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10E4CB07-D9FF-6B4C-8190-A0C7941C2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18" y="4644124"/>
            <a:ext cx="4575091" cy="22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8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在階乘運算中運用遞迴的概念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將原問題「</a:t>
            </a:r>
            <a:r>
              <a:rPr lang="en" altLang="zh-TW" dirty="0"/>
              <a:t>n</a:t>
            </a:r>
            <a:r>
              <a:rPr lang="zh-TW" altLang="en-US" dirty="0"/>
              <a:t>的階乘」</a:t>
            </a:r>
            <a:r>
              <a:rPr lang="zh-TW" altLang="en-US" dirty="0">
                <a:solidFill>
                  <a:srgbClr val="FF0000"/>
                </a:solidFill>
              </a:rPr>
              <a:t>拆成</a:t>
            </a:r>
            <a:r>
              <a:rPr lang="en" altLang="zh-TW" dirty="0"/>
              <a:t>n</a:t>
            </a:r>
            <a:r>
              <a:rPr lang="zh-TW" altLang="en-US" dirty="0"/>
              <a:t>乘「</a:t>
            </a:r>
            <a:r>
              <a:rPr lang="en" altLang="zh-TW" dirty="0"/>
              <a:t>n-1</a:t>
            </a:r>
            <a:r>
              <a:rPr lang="zh-TW" altLang="en-US" dirty="0"/>
              <a:t>的階乘」，新問題「</a:t>
            </a:r>
            <a:r>
              <a:rPr lang="en" altLang="zh-TW" dirty="0"/>
              <a:t>n-1</a:t>
            </a:r>
            <a:r>
              <a:rPr lang="zh-TW" altLang="en-US" dirty="0"/>
              <a:t>的階乘」與原本的問題類型相同</a:t>
            </a:r>
          </a:p>
          <a:p>
            <a:r>
              <a:rPr lang="zh-TW" altLang="en-US" dirty="0"/>
              <a:t>新問題比原問題的</a:t>
            </a:r>
            <a:r>
              <a:rPr lang="zh-TW" altLang="en-US" dirty="0">
                <a:solidFill>
                  <a:srgbClr val="FF0000"/>
                </a:solidFill>
              </a:rPr>
              <a:t>規模小</a:t>
            </a:r>
            <a:r>
              <a:rPr lang="zh-TW" altLang="en-US" dirty="0"/>
              <a:t>，即由「</a:t>
            </a:r>
            <a:r>
              <a:rPr lang="en" altLang="zh-TW" dirty="0"/>
              <a:t>n</a:t>
            </a:r>
            <a:r>
              <a:rPr lang="zh-TW" altLang="en" dirty="0"/>
              <a:t>」</a:t>
            </a:r>
            <a:r>
              <a:rPr lang="zh-TW" altLang="en-US" dirty="0"/>
              <a:t>變為「</a:t>
            </a:r>
            <a:r>
              <a:rPr lang="en" altLang="zh-TW" dirty="0"/>
              <a:t>n-1</a:t>
            </a:r>
            <a:r>
              <a:rPr lang="zh-TW" altLang="en" dirty="0"/>
              <a:t>」</a:t>
            </a:r>
          </a:p>
          <a:p>
            <a:r>
              <a:rPr lang="zh-TW" altLang="en-US" dirty="0"/>
              <a:t>整個遞迴的過程，重複數次，</a:t>
            </a:r>
            <a:r>
              <a:rPr lang="zh-TW" altLang="en-US" dirty="0">
                <a:solidFill>
                  <a:srgbClr val="FF0000"/>
                </a:solidFill>
              </a:rPr>
              <a:t>直到規模夠小為止</a:t>
            </a:r>
            <a:r>
              <a:rPr lang="zh-TW" altLang="en-US" dirty="0"/>
              <a:t>，即「</a:t>
            </a:r>
            <a:r>
              <a:rPr lang="en-US" altLang="zh-TW" dirty="0"/>
              <a:t>1</a:t>
            </a:r>
            <a:r>
              <a:rPr lang="zh-TW" altLang="en-US" dirty="0"/>
              <a:t>的階乘」。因為「</a:t>
            </a:r>
            <a:r>
              <a:rPr lang="en-US" altLang="zh-TW" dirty="0"/>
              <a:t>1</a:t>
            </a:r>
            <a:r>
              <a:rPr lang="zh-TW" altLang="en-US" dirty="0"/>
              <a:t>的階乘」規模足夠小，直接解決這個小問題，不用再繼續遞迴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5735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計算</a:t>
            </a:r>
            <a:r>
              <a:rPr lang="en-US" altLang="zh-TW" dirty="0"/>
              <a:t>4!</a:t>
            </a:r>
            <a:r>
              <a:rPr lang="zh-TW" altLang="en-US" dirty="0"/>
              <a:t>的遞迴過程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9B10CC58-E434-114A-8318-568D8A746E7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-304800" y="2672109"/>
            <a:ext cx="4749581" cy="2961558"/>
          </a:xfrm>
          <a:prstGeom prst="rect">
            <a:avLst/>
          </a:prstGeom>
        </p:spPr>
      </p:pic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xmlns="" id="{FEC23620-484A-C644-81ED-232A0A68A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27" y="2667000"/>
            <a:ext cx="4767273" cy="2961558"/>
          </a:xfrm>
          <a:prstGeom prst="rect">
            <a:avLst/>
          </a:prstGeom>
        </p:spPr>
      </p:pic>
      <p:pic>
        <p:nvPicPr>
          <p:cNvPr id="11" name="內容版面配置區 3">
            <a:extLst>
              <a:ext uri="{FF2B5EF4-FFF2-40B4-BE49-F238E27FC236}">
                <a16:creationId xmlns:a16="http://schemas.microsoft.com/office/drawing/2014/main" xmlns="" id="{54AF94A0-6C96-A04A-BEDE-5BC1A646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32" y="2668769"/>
            <a:ext cx="4758538" cy="2956132"/>
          </a:xfrm>
          <a:prstGeom prst="rect">
            <a:avLst/>
          </a:prstGeom>
        </p:spPr>
      </p:pic>
      <p:pic>
        <p:nvPicPr>
          <p:cNvPr id="12" name="內容版面配置區 3">
            <a:extLst>
              <a:ext uri="{FF2B5EF4-FFF2-40B4-BE49-F238E27FC236}">
                <a16:creationId xmlns:a16="http://schemas.microsoft.com/office/drawing/2014/main" xmlns="" id="{2D39B18F-A360-E342-B020-828883204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662" y="2674199"/>
            <a:ext cx="4743908" cy="2947043"/>
          </a:xfrm>
          <a:prstGeom prst="rect">
            <a:avLst/>
          </a:prstGeom>
        </p:spPr>
      </p:pic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xmlns="" id="{225AA86B-24A2-1045-97C9-BCC6192B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32" y="2674199"/>
            <a:ext cx="4743908" cy="2947043"/>
          </a:xfrm>
          <a:prstGeom prst="rect">
            <a:avLst/>
          </a:prstGeom>
        </p:spPr>
      </p:pic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xmlns="" id="{B89A98D1-39D2-8647-80D7-B90892AF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490" y="2679308"/>
            <a:ext cx="4743908" cy="29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2-3</a:t>
            </a:r>
            <a:r>
              <a:rPr lang="zh-TW" altLang="en-US" dirty="0"/>
              <a:t>　演算法效能分析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使用 「複雜度」（</a:t>
            </a:r>
            <a:r>
              <a:rPr lang="en" altLang="zh-TW" dirty="0"/>
              <a:t>Complexity</a:t>
            </a:r>
            <a:r>
              <a:rPr lang="zh-TW" altLang="en" dirty="0"/>
              <a:t>）</a:t>
            </a:r>
            <a:r>
              <a:rPr lang="zh-TW" altLang="en-US" dirty="0"/>
              <a:t>來評估演算法的效能</a:t>
            </a:r>
            <a:endParaRPr lang="en-US" altLang="zh-TW" dirty="0"/>
          </a:p>
          <a:p>
            <a:r>
              <a:rPr lang="zh-TW" altLang="en-US" dirty="0"/>
              <a:t>分為時間和空間兩種評估方式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5BF934E-2E5C-B541-9BE1-24F50B69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83584"/>
            <a:ext cx="7772400" cy="35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8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效能分析實例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10</a:t>
            </a:r>
            <a:r>
              <a:rPr lang="zh-TW" altLang="en-US" dirty="0"/>
              <a:t>中搜尋正確答案</a:t>
            </a:r>
            <a:r>
              <a:rPr lang="en-US" altLang="zh-TW" dirty="0"/>
              <a:t>9</a:t>
            </a:r>
            <a:r>
              <a:rPr lang="zh-TW" altLang="en-US" dirty="0"/>
              <a:t>，如果採用</a:t>
            </a:r>
            <a:r>
              <a:rPr lang="zh-TW" altLang="en-US" dirty="0">
                <a:solidFill>
                  <a:srgbClr val="FF0000"/>
                </a:solidFill>
              </a:rPr>
              <a:t>循序搜尋</a:t>
            </a:r>
            <a:r>
              <a:rPr lang="zh-TW" altLang="en-US" dirty="0"/>
              <a:t>，需要猜</a:t>
            </a:r>
            <a:r>
              <a:rPr lang="en-US" altLang="zh-TW" dirty="0"/>
              <a:t>9</a:t>
            </a:r>
            <a:r>
              <a:rPr lang="zh-TW" altLang="en-US" dirty="0"/>
              <a:t>次才能猜到正確答案；反之，使用</a:t>
            </a:r>
            <a:r>
              <a:rPr lang="zh-TW" altLang="en-US" dirty="0">
                <a:solidFill>
                  <a:srgbClr val="FF0000"/>
                </a:solidFill>
              </a:rPr>
              <a:t>二分搜尋</a:t>
            </a:r>
            <a:r>
              <a:rPr lang="zh-TW" altLang="en-US" dirty="0"/>
              <a:t>時，因為每次能去除一半的可能性，所以只要猜</a:t>
            </a:r>
            <a:r>
              <a:rPr lang="en-US" altLang="zh-TW" dirty="0"/>
              <a:t>3</a:t>
            </a:r>
            <a:r>
              <a:rPr lang="zh-TW" altLang="en-US" dirty="0"/>
              <a:t>次就能猜到正確答案，</a:t>
            </a:r>
            <a:endParaRPr lang="en-US" altLang="zh-TW" dirty="0"/>
          </a:p>
          <a:p>
            <a:r>
              <a:rPr lang="zh-TW" altLang="en-US" dirty="0"/>
              <a:t>二分搜尋的效率似乎比循序搜尋快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3746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效能分析實例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有</a:t>
            </a:r>
            <a:r>
              <a:rPr lang="en" altLang="zh-TW" dirty="0"/>
              <a:t>N</a:t>
            </a:r>
            <a:r>
              <a:rPr lang="zh-TW" altLang="en-US" dirty="0"/>
              <a:t>個數的數列中搜尋，最壞的情況下，循序搜尋法會從頭到尾逐項搜尋，共搜尋</a:t>
            </a:r>
            <a:r>
              <a:rPr lang="en" altLang="zh-TW" dirty="0"/>
              <a:t>N</a:t>
            </a:r>
            <a:r>
              <a:rPr lang="zh-TW" altLang="en-US" dirty="0"/>
              <a:t>次</a:t>
            </a:r>
          </a:p>
          <a:p>
            <a:r>
              <a:rPr lang="zh-TW" altLang="en-US" dirty="0"/>
              <a:t>二分搜尋法如果沒有搜尋到時，每次會將搜尋範圍減半。約只需要</a:t>
            </a:r>
            <a:r>
              <a:rPr lang="en" altLang="zh-TW" dirty="0"/>
              <a:t>log</a:t>
            </a:r>
            <a:r>
              <a:rPr lang="en" altLang="zh-TW" baseline="-25000" dirty="0"/>
              <a:t>2</a:t>
            </a:r>
            <a:r>
              <a:rPr lang="en" altLang="zh-TW" dirty="0"/>
              <a:t>N</a:t>
            </a:r>
            <a:r>
              <a:rPr lang="zh-TW" altLang="en-US" dirty="0"/>
              <a:t>次。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77A8051-EF6D-134B-9D90-8AFC63090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51" y="3581400"/>
            <a:ext cx="6310298" cy="31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2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A116FE0-9040-E949-9D7B-F4A0A89D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解決問題的運算思維</a:t>
            </a:r>
            <a:r>
              <a:rPr kumimoji="1" lang="en-US" altLang="zh-TW" dirty="0"/>
              <a:t>(3/3)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A8E0B902-A02D-B746-899E-003C50D0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17" y="1340890"/>
            <a:ext cx="7016165" cy="54364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61BB66F-9338-F04C-A05C-9480F3EE3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7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效能分析實例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940BC8D-8627-CD4E-A97F-0C1F0A3D7D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" altLang="zh-TW" dirty="0"/>
              <a:t>N</a:t>
            </a:r>
            <a:r>
              <a:rPr lang="zh-TW" altLang="en-US" dirty="0"/>
              <a:t>越來越大時，搜尋次數或搜尋時間的差異就越巨大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0822A2A-CB16-DD4C-84B2-EA904751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8" y="2438400"/>
            <a:ext cx="7381300" cy="40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6198520-C89A-4B4E-B04F-B71EE55C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4B58D1D-1769-BD4F-8E06-6D0F0950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42963"/>
            <a:ext cx="7391400" cy="55101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F8F11D4-8041-9A42-B8C0-DAFF311D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5710F4DB-440F-A648-BC2E-7BF90D4214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67847" y="1412875"/>
            <a:ext cx="704325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51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F0E3E37B-D338-8F45-B19C-76C9EF5E749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38442"/>
            <a:ext cx="8153400" cy="47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3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2-1</a:t>
            </a:r>
            <a:r>
              <a:rPr lang="zh-TW" altLang="en-US" dirty="0"/>
              <a:t>　演算法簡介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演算法</a:t>
            </a:r>
            <a:r>
              <a:rPr lang="zh-TW" altLang="en-US" dirty="0"/>
              <a:t>（</a:t>
            </a:r>
            <a:r>
              <a:rPr lang="en" altLang="zh-TW" dirty="0"/>
              <a:t>Algorithm</a:t>
            </a:r>
            <a:r>
              <a:rPr lang="zh-TW" altLang="en" dirty="0"/>
              <a:t>）</a:t>
            </a:r>
            <a:r>
              <a:rPr lang="zh-TW" altLang="en-US" dirty="0"/>
              <a:t>：將解決問題的方法表達成一系列的步驟與流程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956C899-3ABF-124E-A01E-BE4D0077F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410282"/>
            <a:ext cx="5263706" cy="42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演算法的表示法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流程圖（</a:t>
            </a:r>
            <a:r>
              <a:rPr lang="en" altLang="zh-TW" dirty="0"/>
              <a:t>Flowchart</a:t>
            </a:r>
            <a:r>
              <a:rPr lang="zh-TW" altLang="en" dirty="0"/>
              <a:t>）</a:t>
            </a:r>
            <a:r>
              <a:rPr lang="zh-TW" altLang="en-US" dirty="0"/>
              <a:t>使用簡單明瞭的圖案、符號來記錄解決問題的步驟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9FD20DE-2F2E-854D-AD0C-F15E2D0A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8452104" cy="377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9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「動物飼料丸子」的製作流程圖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7C45103B-D992-2749-9A44-9716DB03A64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98748" y="1412875"/>
            <a:ext cx="558145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A051EBB-40DB-0649-9F46-67E5F959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</a:t>
            </a:r>
            <a:r>
              <a:rPr kumimoji="1" lang="zh-TW" altLang="en-US" dirty="0"/>
              <a:t>加油站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xmlns="" id="{EB0AC465-F40D-AC40-A915-9C8774BC5C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75821" y="1412875"/>
            <a:ext cx="502730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解題策略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暴力法</a:t>
            </a:r>
            <a:r>
              <a:rPr lang="zh-TW" altLang="en-US" dirty="0"/>
              <a:t>（</a:t>
            </a:r>
            <a:r>
              <a:rPr lang="en" altLang="zh-TW" dirty="0"/>
              <a:t>Brute Force</a:t>
            </a:r>
            <a:r>
              <a:rPr lang="zh-TW" altLang="en" dirty="0"/>
              <a:t>）</a:t>
            </a:r>
            <a:r>
              <a:rPr lang="zh-TW" altLang="en-US" dirty="0"/>
              <a:t>將所有可能性列舉出來後，再從中找出答案。</a:t>
            </a:r>
            <a:endParaRPr lang="en-US" altLang="zh-TW" dirty="0"/>
          </a:p>
          <a:p>
            <a:r>
              <a:rPr lang="zh-TW" altLang="en-US" dirty="0"/>
              <a:t>圖中的場館與道路變多，可能路線的數量便會大量的增加，使得整個演算法變得非常</a:t>
            </a:r>
            <a:r>
              <a:rPr lang="zh-TW" altLang="en-US" dirty="0">
                <a:solidFill>
                  <a:srgbClr val="FF0000"/>
                </a:solidFill>
              </a:rPr>
              <a:t>沒有效率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315C12F-3D6E-B94F-8941-BAC47D0F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4141812"/>
            <a:ext cx="7620000" cy="26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6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13084</TotalTime>
  <Words>1153</Words>
  <Application>Microsoft Office PowerPoint</Application>
  <PresentationFormat>如螢幕大小 (4:3)</PresentationFormat>
  <Paragraphs>95</Paragraphs>
  <Slides>43</Slides>
  <Notes>0</Notes>
  <HiddenSlides>10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4" baseType="lpstr">
      <vt:lpstr>04E78Sample</vt:lpstr>
      <vt:lpstr>第02章　常見的演算法</vt:lpstr>
      <vt:lpstr>解決問題的運算思維(1/3)</vt:lpstr>
      <vt:lpstr>解決問題的運算思維(2/3)</vt:lpstr>
      <vt:lpstr>解決問題的運算思維(3/3)</vt:lpstr>
      <vt:lpstr>2-1　演算法簡介</vt:lpstr>
      <vt:lpstr>演算法的表示法</vt:lpstr>
      <vt:lpstr>「動物飼料丸子」的製作流程圖</vt:lpstr>
      <vt:lpstr>IT加油站</vt:lpstr>
      <vt:lpstr>解題策略</vt:lpstr>
      <vt:lpstr>解題策略</vt:lpstr>
      <vt:lpstr>PowerPoint 簡報</vt:lpstr>
      <vt:lpstr>解題策略</vt:lpstr>
      <vt:lpstr>分治法範例</vt:lpstr>
      <vt:lpstr>八皇后問題(1/2)</vt:lpstr>
      <vt:lpstr>八皇后問題(2/2)</vt:lpstr>
      <vt:lpstr>2-2　常用的演算法</vt:lpstr>
      <vt:lpstr>2-2　常用的演算法</vt:lpstr>
      <vt:lpstr>氣泡排序法的例子(1/4)</vt:lpstr>
      <vt:lpstr>氣泡排序法的例子(2/4)</vt:lpstr>
      <vt:lpstr>氣泡排序法的例子(3/4)</vt:lpstr>
      <vt:lpstr>氣泡排序法的例子(4/4)</vt:lpstr>
      <vt:lpstr>氣泡排序法的流程圖</vt:lpstr>
      <vt:lpstr>PowerPoint 簡報</vt:lpstr>
      <vt:lpstr>選擇排序法</vt:lpstr>
      <vt:lpstr>選擇排序法的例子</vt:lpstr>
      <vt:lpstr>選擇排序法的流程圖</vt:lpstr>
      <vt:lpstr>循序搜尋法</vt:lpstr>
      <vt:lpstr>循序搜尋法的流程圖</vt:lpstr>
      <vt:lpstr>PowerPoint 簡報</vt:lpstr>
      <vt:lpstr>二分搜尋法</vt:lpstr>
      <vt:lpstr>二分搜尋法的例子</vt:lpstr>
      <vt:lpstr>二分搜尋法的流程圖</vt:lpstr>
      <vt:lpstr>PowerPoint 簡報</vt:lpstr>
      <vt:lpstr>遞迴</vt:lpstr>
      <vt:lpstr>在階乘運算中運用遞迴的概念</vt:lpstr>
      <vt:lpstr>計算4!的遞迴過程</vt:lpstr>
      <vt:lpstr>2-3　演算法效能分析</vt:lpstr>
      <vt:lpstr>效能分析實例(1/3)</vt:lpstr>
      <vt:lpstr>效能分析實例(2/3)</vt:lpstr>
      <vt:lpstr>效能分析實例(3/3)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476</cp:revision>
  <cp:lastPrinted>2019-03-05T08:07:49Z</cp:lastPrinted>
  <dcterms:created xsi:type="dcterms:W3CDTF">2012-12-17T09:47:55Z</dcterms:created>
  <dcterms:modified xsi:type="dcterms:W3CDTF">2021-06-22T09:28:11Z</dcterms:modified>
</cp:coreProperties>
</file>